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57" r:id="rId5"/>
    <p:sldId id="259" r:id="rId6"/>
    <p:sldId id="260" r:id="rId7"/>
    <p:sldId id="262" r:id="rId8"/>
    <p:sldId id="263" r:id="rId9"/>
    <p:sldId id="264" r:id="rId10"/>
    <p:sldId id="265" r:id="rId11"/>
    <p:sldId id="278" r:id="rId12"/>
    <p:sldId id="281" r:id="rId13"/>
    <p:sldId id="282" r:id="rId14"/>
    <p:sldId id="283" r:id="rId15"/>
    <p:sldId id="284" r:id="rId16"/>
    <p:sldId id="285" r:id="rId17"/>
    <p:sldId id="286" r:id="rId18"/>
    <p:sldId id="290" r:id="rId19"/>
    <p:sldId id="291" r:id="rId20"/>
    <p:sldId id="292" r:id="rId21"/>
    <p:sldId id="293" r:id="rId22"/>
    <p:sldId id="297" r:id="rId23"/>
    <p:sldId id="296" r:id="rId24"/>
    <p:sldId id="294" r:id="rId25"/>
    <p:sldId id="266" r:id="rId26"/>
    <p:sldId id="268" r:id="rId27"/>
    <p:sldId id="272" r:id="rId28"/>
    <p:sldId id="277" r:id="rId29"/>
    <p:sldId id="271" r:id="rId30"/>
    <p:sldId id="269" r:id="rId31"/>
    <p:sldId id="303" r:id="rId32"/>
    <p:sldId id="304" r:id="rId33"/>
    <p:sldId id="302" r:id="rId34"/>
    <p:sldId id="295" r:id="rId35"/>
    <p:sldId id="274" r:id="rId36"/>
    <p:sldId id="273" r:id="rId37"/>
    <p:sldId id="276" r:id="rId38"/>
    <p:sldId id="299" r:id="rId39"/>
    <p:sldId id="300" r:id="rId40"/>
    <p:sldId id="301" r:id="rId41"/>
    <p:sldId id="275" r:id="rId42"/>
    <p:sldId id="298" r:id="rId4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1E9"/>
    <a:srgbClr val="FDF3ED"/>
    <a:srgbClr val="FCF0E8"/>
    <a:srgbClr val="E7FF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53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E1A792-FAD2-4375-A8DD-451BDEE6F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2375B9-E057-4494-BF6F-8EFD41F08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40EB0C-EC2D-4ADE-ADFC-A3FA75A3D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8AFB15-43F5-45E6-9F48-9FA382F5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6279B0-09C0-43D2-8F60-21546A23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267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7260B3-8F0C-4034-B37E-1632640EE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98B387E-F620-4CE1-9A26-0A0B45DB5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27E637-E3BA-4F83-9263-1F880AF96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CA9EC7-7CDD-483D-82FB-4040FC938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F87A2C-EC11-4ADE-B6C4-9D009418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411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96DC1B8-4619-45C9-A362-86658AA4F3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A49FAF7-6453-4853-892B-8E65CE01F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746B91-47AD-430A-AD71-F14D1856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83E126-6D96-4286-827A-4F61721DD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6FC6F1-4B77-416F-95E2-F5678D56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5714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D5D3B0-8453-48E8-852F-B7DA04C30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7E4ABF-45A7-4C3D-AE6B-51B5B6961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4E779E-2BD2-4F63-9D20-6F857106B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E46633-875C-43FE-8222-0F50D49BE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BE56F9-7ADA-47B7-A8E5-45D837680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260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43D096-AA26-4A09-A6A3-D592027E7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6BE52A-795B-4E99-A005-4FBB0316C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565C5E-8F11-4DC5-B291-8D69FE930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DB39F2-92D7-45CD-84C7-8D3BCD172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54A691-922D-4237-836F-DD9E23FD2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347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D5D67F-C27F-41C7-8D64-FA0F0B75E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07E035-F35F-41A0-A505-AC81DAA4CC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4C2078-D948-4AFF-9D93-BC6DE5797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0CFEF3-C863-4F02-ACDA-B08B55BAC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1414772-3AF8-4A2B-ABCA-BA3024C8F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0860151-FFB5-470E-8DA7-963CA71E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6196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EEB234-A03B-4799-A42A-27E73D91E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23DE53-B566-4A48-8C75-9340B8B2F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87EE5F7-09F5-4FD8-A7D4-EBABAC4F0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D9FD706-9707-4964-AE12-1E51EE70C5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B21EF7E-3598-4C97-B3E3-41EAF4520F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3ECE7E7-13C9-4503-87C7-68F2109EB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EA60C75-B9C8-4E48-9F53-2B5C65C59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944A7C-B36E-4E44-830C-B6D4E3403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178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C43F68-87D7-4D88-AC84-945A957B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79AAC94-B520-4C6E-81ED-80FC807C1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293F0EC-D45B-4E15-BE0E-C54F8795B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5FF9D4-DB29-44AF-B8AC-0D3AAEDC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46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67DBDFA-0F1E-41A9-B2E7-EC486547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1C37F30-913D-46DC-B64B-E4B0BA0DA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6CCF6F-1D72-45D7-8804-4F3A7FD2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281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C641E2-AC85-407A-8BEA-F16C5D3C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8F04AF-78CA-42FA-96DF-F1BDF1CFF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C0292A-E818-4369-90C9-18203473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969D384-58A5-44F4-8922-655655E6F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F3D96B-2C6E-4298-B2F2-C5C71612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B99EB2-3B5C-465E-A2BC-86CEB426D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4431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6099FA-1BB3-4810-BD31-3C36F3340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1A89AB5-CBD7-418E-8165-34BFBB1D1C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CFA248D-552E-4926-A35D-E32129D16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79DECA-05C1-4E5D-9EF2-78A5FD81F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8C3F790-7BD3-4954-8735-70DCFB765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D94D55-ADB0-4416-92C9-30A69DCA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19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FA30FE-8ECA-4501-8E35-4C766975A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EC8F85-5A33-4075-AD27-B77FC5BDA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320851-51D6-415C-B38E-A7AF77F845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1E2BD-AEDB-481A-8DC5-ADDB5806DF49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72AC4F-AC32-4788-BE34-FA9CF66940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327375-6F65-4314-A5D4-0B14B2C2B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258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,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hyperlink" Target="https://www.dvddom.ru/dvd/3d-dvd/" TargetMode="External"/><Relationship Id="rId4" Type="http://schemas.openxmlformats.org/officeDocument/2006/relationships/hyperlink" Target="https://www.dvddom.ru/dvd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g"/><Relationship Id="rId5" Type="http://schemas.openxmlformats.org/officeDocument/2006/relationships/hyperlink" Target="https://www.dvddom.ru/blu-ray/3d-blu-ray/" TargetMode="External"/><Relationship Id="rId4" Type="http://schemas.openxmlformats.org/officeDocument/2006/relationships/hyperlink" Target="https://www.dvddom.ru/blu-ray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veinternet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otvet@dvddom.ru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liveinternet.ru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DC34-F422-4F9D-842E-9FE156622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942" y="781235"/>
            <a:ext cx="10160000" cy="3382392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normAutofit fontScale="90000"/>
          </a:bodyPr>
          <a:lstStyle/>
          <a:p>
            <a:br>
              <a:rPr lang="ru-RU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ru-RU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Дипломный проект:</a:t>
            </a:r>
            <a:br>
              <a:rPr lang="ru-RU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Тестирование сайта </a:t>
            </a:r>
            <a:r>
              <a:rPr lang="ru-RU" b="1" dirty="0">
                <a:solidFill>
                  <a:schemeClr val="accent5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</a:t>
            </a:r>
            <a:br>
              <a:rPr lang="ru-RU" b="1" dirty="0">
                <a:solidFill>
                  <a:schemeClr val="bg2">
                    <a:lumMod val="25000"/>
                  </a:schemeClr>
                </a:solidFill>
              </a:rPr>
            </a:br>
            <a:endParaRPr lang="ru-RU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C640978-5747-495B-9213-54EF37F00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3584" y="4589755"/>
            <a:ext cx="3234348" cy="1667111"/>
          </a:xfrm>
          <a:solidFill>
            <a:srgbClr val="FCF0E8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/>
          <a:p>
            <a:pPr algn="l">
              <a:lnSpc>
                <a:spcPts val="1600"/>
              </a:lnSpc>
            </a:pP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Группа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QA-213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pPr algn="l">
              <a:lnSpc>
                <a:spcPts val="1600"/>
              </a:lnSpc>
            </a:pP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Сысуева Елена</a:t>
            </a:r>
          </a:p>
          <a:p>
            <a:pPr algn="l">
              <a:lnSpc>
                <a:spcPts val="1600"/>
              </a:lnSpc>
            </a:pP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Кокурина Светлана</a:t>
            </a:r>
          </a:p>
          <a:p>
            <a:pPr algn="l">
              <a:lnSpc>
                <a:spcPts val="1600"/>
              </a:lnSpc>
            </a:pP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Александрович Александр</a:t>
            </a:r>
          </a:p>
          <a:p>
            <a:pPr algn="l">
              <a:lnSpc>
                <a:spcPts val="1600"/>
              </a:lnSpc>
            </a:pPr>
            <a:r>
              <a:rPr lang="ru-RU" sz="2000" b="1" dirty="0" err="1">
                <a:solidFill>
                  <a:schemeClr val="accent1">
                    <a:lumMod val="50000"/>
                  </a:schemeClr>
                </a:solidFill>
              </a:rPr>
              <a:t>Кашапов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 Эльдар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10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5">
            <a:extLst>
              <a:ext uri="{FF2B5EF4-FFF2-40B4-BE49-F238E27FC236}">
                <a16:creationId xmlns:a16="http://schemas.microsoft.com/office/drawing/2014/main" id="{A82E8C84-B8B2-4CDE-8A3C-41D455E80290}"/>
              </a:ext>
            </a:extLst>
          </p:cNvPr>
          <p:cNvSpPr txBox="1">
            <a:spLocks/>
          </p:cNvSpPr>
          <p:nvPr/>
        </p:nvSpPr>
        <p:spPr>
          <a:xfrm>
            <a:off x="420950" y="374004"/>
            <a:ext cx="10515600" cy="9641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Прогон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Header 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сайта -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Passed</a:t>
            </a:r>
            <a:endParaRPr lang="ru-RU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49444F-7781-4860-81A8-A431043C2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05" y="1083076"/>
            <a:ext cx="10515600" cy="55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18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F8C296-0E1E-4BFB-B885-B9849A04B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14" y="1166343"/>
            <a:ext cx="10931372" cy="4251451"/>
          </a:xfrm>
          <a:prstGeom prst="rect">
            <a:avLst/>
          </a:prstGeom>
        </p:spPr>
      </p:pic>
      <p:sp>
        <p:nvSpPr>
          <p:cNvPr id="4" name="Заголовок 5">
            <a:extLst>
              <a:ext uri="{FF2B5EF4-FFF2-40B4-BE49-F238E27FC236}">
                <a16:creationId xmlns:a16="http://schemas.microsoft.com/office/drawing/2014/main" id="{81476B9C-2289-4DEA-8AA1-479D68D06AD8}"/>
              </a:ext>
            </a:extLst>
          </p:cNvPr>
          <p:cNvSpPr txBox="1">
            <a:spLocks/>
          </p:cNvSpPr>
          <p:nvPr/>
        </p:nvSpPr>
        <p:spPr>
          <a:xfrm>
            <a:off x="527481" y="476064"/>
            <a:ext cx="10515600" cy="9641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Прогон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Header 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сайта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- Failed</a:t>
            </a:r>
            <a:endParaRPr lang="ru-RU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270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279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Базовая XSS инъекция (Basic XSS) – тестирование безопасности в поле Поиска товаров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Для проверки возможности запуска сторонних скриптов через любое поле ввода можно использовать такую базовую XSS-инъекцию, как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&lt;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script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&gt;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alert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('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xss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');&lt;/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script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&gt;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или просто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&lt;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script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перешел на сайт 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https://www.dvddom.ru/,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 не авторизован, находится в поле поиска (Введите запрос...)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Ввести в поле Поиска скрипт &lt;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script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&gt;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alert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('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xss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');&lt;/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script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&gt;, кликнуть кнопку "Найти“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ОР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=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ФР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Запуск скрипта неуспешен, выводится сообщение "По вашему запросу ничего не найдено"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F83A82-816C-4283-9861-E80B1C8DCD8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12673" y="3022233"/>
            <a:ext cx="9800638" cy="34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74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2409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БАГ 1.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Header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Контактный телефон 8 (800) 555-3274 - не осуществляется звонок с сайта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зарегистрирован на сайте и авторизован, находится на главной странице сайта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Кликнуть на контактный телефон 8(800)555-3274 в шапке сайта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При клике на номер телефона предлагается выбрать приложение для осуществления звонка, звонок с сайта успешен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ФР: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Номер телефона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кликабелен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но при клике на него ничего не происходит, функционал работает не корректно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-звонок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сайта не осуществляется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CDC450-61C5-4D91-A02B-1AFC3DC3FE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7077" y="2599094"/>
            <a:ext cx="11070454" cy="355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51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2304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БАГ 2.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Header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.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Не валидное значение в поле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“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Имя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”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формы регистрации пользователя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перешел на главную страницу сайта 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не зарегистрирован, перешел на форму регистрации пользователя кликом на кнопку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Регистрация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Перейти в поле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Имя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ввести не валидное значение, например,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&lt;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script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&gt; 123№,%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(скрипт, тег, недопустимые символы), заполнить поля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Email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Пароль и Антиспам-защита валидными значениями, кликнуть кнопку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Регистрация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ОР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: Поле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Имя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подсвечено красным, отобразилась информация о некорректном значении в поле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ФР: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Пользователь успешно зарегистрирован с не валидным значением в поле Имя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D3F855-B2B6-4995-A82F-ED5529B7D8F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48900" y="2800986"/>
            <a:ext cx="8469297" cy="383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34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3175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БАГ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Header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.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Нет онлайн проверки совпадения паролей в форме регистрации пользователя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перешел на главную страницу сайта 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не зарегистрирован, перешел на форму регистрации пользователя кликом на кнопку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Регистрация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Заполнить поле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Пароль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валидным значением, в поле "Подтвердите пароль" ввести другое значение пароля, перейти в поле для ввода кода Антиспам-защиты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ОР: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Поле "Подтвердить пароль" подсвечено красным, появилось сообщение, что введенные пароли не совпадают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ФР: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Отсутствует онлайн проверка совпадения паролей. После ввода кода Антиспам-защиты и клике на кнопку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Регистрация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- поле "Подтвердить пароль" пустое, информации об ошибке несовпадения паролей нет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A0A15E-6A49-4190-9B18-A3DDFA6BF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294" y="3160287"/>
            <a:ext cx="6897949" cy="353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77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3439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БАГ 4.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Header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.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Не валидное значение в поле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“</a:t>
            </a:r>
            <a:r>
              <a:rPr kumimoji="0" lang="ru-RU" sz="2000" b="1" i="0" u="sng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Email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”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формы регистрации пользователя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перешел на главную страницу сайта 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не зарегистрирован, перешел на форму регистрации пользователя кликом на кнопку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Регистрация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В поле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Email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ввести не валидное значение, например, "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Проверкаf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@-azbukaФ-.ru", заполнить все другие обязательные поля валидными значениями (Пароль, Антиспам-защита), поле Имя оставить пустым, кликнуть на кнопку Регистрация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ОР: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Регистрация неуспешна, поле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Email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подсвечено красным, под полем сообщение, что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Email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-адрес введен неправильно с указанием перечня допустимых значений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ФР: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Пользователь успешно зарегистрирован с не валидным значением в поле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Email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при переходе в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Мой профиль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заполнены поля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Email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и Имя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F3F1A1-3B72-432C-B83D-DF9CA75AA6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439042" y="3241829"/>
            <a:ext cx="6800295" cy="358140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BDE9ACC8-CC0A-4DDC-8B9D-26A07D7627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DB8D95C1-9882-455A-B754-F006B1D755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719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721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БАГ 4.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Header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.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Не валидное значение в поле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“</a:t>
            </a:r>
            <a:r>
              <a:rPr kumimoji="0" lang="ru-RU" sz="2000" b="1" i="0" u="sng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Email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”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формы регистрации пользователя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B9F0E7-D2A8-4D2D-9133-14E79B745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45" y="1057274"/>
            <a:ext cx="10454795" cy="542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68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2912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БАГ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5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kumimoji="0" lang="ru-RU" sz="2000" b="1" i="0" u="sng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Header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. Ненадежный пароль в форме регистрации пользователя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перешел на главную страницу сайта 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не зарегистрирован, перешел на форму регистрации пользователя кликом на кнопку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Регистрация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Заполнить все обязательные поля валидными значениями, в поле Пароль ввести простой пароль из 5 цифр, например 12345, повторить его в поле Подтвердите пароль, кликнуть на кнопку Регистрация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ОР: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Регистрация не успешна, поля для ввода и подтверждения пароля подсвечены красным, появилось текстовое сообщение с требованиями к надежному паролю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ФР: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Пользователь успешно зарегистрирован с ненадежным паролем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E38884-FF1A-4B87-9CAF-EA37A1AE3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258" y="3054871"/>
            <a:ext cx="6844683" cy="358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31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2956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БАГ 6. </a:t>
            </a:r>
            <a:r>
              <a:rPr kumimoji="0" lang="ru-RU" sz="2000" b="1" i="0" u="sng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Header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. Проверка поля Антиспам-защита формы регистрации пользователя - не выводится сообщение о неверном антиспам коде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перешел на главную страницу сайта 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не зарегистрирован, перешел на форму регистрации пользователя кликом на кнопку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Регистрация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Перейти в поле "Антиспам-защита", ввести неверный код с картинки, кликнуть на кнопку Регистрация.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ОР: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Пользователю отображается информация о неверно введенном антиспам коде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.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ФР: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Ошибка о неверном антиспам коде не выводится, пользователь возвращается на форму регистрации, поле Подтверждения пароля пустое, пользователю необходимо повторно подтвердить пароль и ввести новый антиспам код.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182715-6D24-41BB-93B3-3D414E425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837" y="3178206"/>
            <a:ext cx="6527525" cy="339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29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0886553-4B38-4163-A8DE-990DC5A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41" y="688009"/>
            <a:ext cx="4008506" cy="4807270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normAutofit fontScale="90000"/>
          </a:bodyPr>
          <a:lstStyle/>
          <a:p>
            <a:pPr lvl="0">
              <a:spcBef>
                <a:spcPts val="1800"/>
              </a:spcBef>
            </a:pPr>
            <a:r>
              <a:rPr lang="ru-RU" sz="2200" b="1" u="sng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Назначение сайта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ru-RU" sz="2200" b="1" u="sng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Розничный интернет-магазин 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DVD</a:t>
            </a: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Blue Ray </a:t>
            </a: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CD</a:t>
            </a: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дисков, широкий ассортимент - более 10 000 наименований различной тематики (музыка, фильмы,</a:t>
            </a:r>
            <a:b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игры и др.)</a:t>
            </a:r>
            <a:b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Оформить заказ можно за 30 секунд, обработка заказа занимает около 15 минут, доставка в минимальные сроки и удобное время - курьерской службой или Почтой России.</a:t>
            </a:r>
            <a:b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Для клиентов действует система накопительных скидок, акции и распродажи.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51875C-2800-4636-AD90-5776A91D4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182" y="1941626"/>
            <a:ext cx="7553462" cy="436880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2686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2353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БАГ 7. </a:t>
            </a:r>
            <a:r>
              <a:rPr kumimoji="0" lang="ru-RU" sz="2000" b="1" i="0" u="sng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Header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. Неполный текст подсказки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в поле Антиспам-защита формы регистрации 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перешел на главную страницу сайта 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не зарегистрирован, перешел на форму регистрации пользователя кликом на кнопку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Регистрация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Перейти в поле Формы регистрации "Антиспам-защита", ознакомиться с подсказкой - что необходимо вводить в поле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ОР: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В поле "Антиспам-защита" отображается подсказка - "Введите код с изображения"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ФР: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Текст подсказки не помещается в поле "Антиспам-защита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ACF252-F0D4-4C39-BCD8-8F0ADB7BF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722" y="2476870"/>
            <a:ext cx="7942555" cy="409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88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4678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Кросс-браузерное тестирование - </a:t>
            </a:r>
            <a:r>
              <a:rPr lang="ru-RU" sz="2000" b="1" u="none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  <a:cs typeface="Calibri Light" panose="020F0302020204030204" pitchFamily="34" charset="0"/>
              </a:rPr>
              <a:t>контактный</a:t>
            </a:r>
            <a:r>
              <a:rPr kumimoji="0" lang="ru-RU" sz="2000" b="1" i="0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телефон 8 (800) 555-3274</a:t>
            </a:r>
            <a:endParaRPr kumimoji="0" lang="en-US" sz="1800" b="0" i="0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авторизован, находится на главной странице сайта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https://www.dvddom.ru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Кликнуть на контактный телефон 8(800)555-3274 в шапке сайта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u="sng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Используемые браузеры: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• Google </a:t>
            </a:r>
            <a:r>
              <a:rPr lang="ru-RU" altLang="ru-RU" sz="1600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Сhrome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 версии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119.0.6045.106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 (Официальная сборка), (64 бит)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• Firefox версии 119.0 (32-разрядный)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• </a:t>
            </a:r>
            <a:r>
              <a:rPr lang="en-US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Microsoft 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Edge версии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119.0.2151.44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 (Официальная сборка), (64-разрядная версия)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• Яндекс браузер версии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23.9.3.933 (64-bit)</a:t>
            </a:r>
            <a:endParaRPr lang="ru-RU" altLang="ru-RU" sz="1600" dirty="0">
              <a:solidFill>
                <a:schemeClr val="accent1">
                  <a:lumMod val="50000"/>
                </a:schemeClr>
              </a:solidFill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Исследована десктопная версия сайта и мобильная (телефон</a:t>
            </a:r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HUAWEI P smart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OC Android 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версия 9)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При клике на номер телефона пользователю предлагается выбрать приложение для осуществления звонка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выводится соответствующее  модальное окно, после выбора приложения звонок успешен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ФР: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sz="160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</a:t>
            </a: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десктопной версии </a:t>
            </a:r>
            <a:r>
              <a:rPr kumimoji="0" lang="ru-RU" sz="160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сайта</a:t>
            </a: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в браузерах </a:t>
            </a:r>
            <a:r>
              <a:rPr lang="ru-RU" altLang="ru-RU" sz="1600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Сhrome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, Яндекс и Edge </a:t>
            </a: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клике на номер телефона пользователю 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не предлагается выбрать приложение для осуществления звонка, в браузере Firefox выводится модальное окно для выбора приложения</a:t>
            </a:r>
            <a:r>
              <a:rPr lang="en-US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478530" algn="l"/>
              </a:tabLst>
              <a:defRPr/>
            </a:pPr>
            <a:endParaRPr kumimoji="0" lang="ru-RU" sz="20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7DAC8A-321E-40E5-8EBE-3B193082C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660" y="4198255"/>
            <a:ext cx="8272015" cy="255341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92994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1866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Кросс-браузерное тестирование - </a:t>
            </a:r>
            <a:r>
              <a:rPr lang="ru-RU" sz="2000" b="1" u="none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  <a:cs typeface="Calibri Light" panose="020F0302020204030204" pitchFamily="34" charset="0"/>
              </a:rPr>
              <a:t>контактный</a:t>
            </a:r>
            <a:r>
              <a:rPr kumimoji="0" lang="ru-RU" sz="2000" b="1" i="0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телефон 8 (800) 555-3274</a:t>
            </a:r>
            <a:endParaRPr kumimoji="0" lang="en-US" sz="1800" b="0" i="0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ФР: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</a:t>
            </a:r>
            <a:r>
              <a:rPr lang="ru-RU" sz="1600" b="1" i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мобильной</a:t>
            </a: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версии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телефон</a:t>
            </a:r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HUAWEI P smart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OC Android 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версия 9) </a:t>
            </a: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клике на номер телефона пользователю 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выводится модальное окно для выбора приложения для осуществления звонка, звонок успешно осуществляется</a:t>
            </a:r>
            <a:r>
              <a:rPr lang="en-US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478530" algn="l"/>
              </a:tabLst>
              <a:defRPr/>
            </a:pPr>
            <a:endParaRPr kumimoji="0" lang="ru-RU" sz="20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09C396-F20C-4F46-96CF-262AB8399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83" y="1430001"/>
            <a:ext cx="2541784" cy="51108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4BD281-FC44-4EBD-AAFE-450D28CBE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673" y="1430001"/>
            <a:ext cx="2576133" cy="511082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11C873D-6811-432A-831C-99B21C0C8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29" y="1430001"/>
            <a:ext cx="2548430" cy="51108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6FFA060-1597-4E08-A703-D0BB0E7835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6082" y="1430001"/>
            <a:ext cx="2541784" cy="513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44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5479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Сценарий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автотеста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“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Добавление товаров в Корзину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”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SeleniumIDE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)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Открыть главную страницу сайта </a:t>
            </a:r>
            <a:r>
              <a:rPr kumimoji="0" lang="ru-RU" sz="2000" b="0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Выбрать товар - диск на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DVD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“Индиана Джонс и Колесо судьбы”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Указать количество товара = 2 шт.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Кликнуть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корзину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Перейти в раздел “Новинки”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www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dvddom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novinki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Выбрать товар – диск на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DVD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“Папины дочки Новые (20 серий)”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Указать количество товара = 2 шт.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Кликнуть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корзину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Перейти в “Корзину” https://www.dvddom.ru/cart/, просмотреть добавленные товары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успешном прогоне скрипта выводится сообщение: “Товары добавлены в корзину! Поздравляем!”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Результат прогона - </a:t>
            </a: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PASSED</a:t>
            </a:r>
            <a:endParaRPr kumimoji="0" lang="ru-RU" sz="2000" b="1" i="0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highlight>
                <a:srgbClr val="00FF00"/>
              </a:highlight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741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157E3D-37AD-4E3E-8957-01D0A71A78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1538" y="901081"/>
            <a:ext cx="11173385" cy="54599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76096-157A-40C0-9ACE-9FBB4C88657F}"/>
              </a:ext>
            </a:extLst>
          </p:cNvPr>
          <p:cNvSpPr txBox="1"/>
          <p:nvPr/>
        </p:nvSpPr>
        <p:spPr>
          <a:xfrm>
            <a:off x="192575" y="382798"/>
            <a:ext cx="11380305" cy="1036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  <a:cs typeface="Calibri Light" panose="020F0302020204030204" pitchFamily="34" charset="0"/>
              </a:rPr>
              <a:t>Результат прогона в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SeleniumIDE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734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53B711D-E4B1-473A-B418-3159C12CF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3" y="99472"/>
            <a:ext cx="10515600" cy="964142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Прогон левого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Sidebar</a:t>
            </a:r>
            <a:endParaRPr lang="ru-RU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BBFADB-8364-4176-A25B-2507ECEE2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3" y="1063614"/>
            <a:ext cx="11191299" cy="545383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0EA7A61-12A5-4245-A892-2CA19461D5A5}"/>
              </a:ext>
            </a:extLst>
          </p:cNvPr>
          <p:cNvSpPr/>
          <p:nvPr/>
        </p:nvSpPr>
        <p:spPr>
          <a:xfrm>
            <a:off x="4346816" y="1845722"/>
            <a:ext cx="1066800" cy="6773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451A8BF0-59C7-4C15-B05F-A4D345B80F81}"/>
              </a:ext>
            </a:extLst>
          </p:cNvPr>
          <p:cNvCxnSpPr/>
          <p:nvPr/>
        </p:nvCxnSpPr>
        <p:spPr>
          <a:xfrm flipH="1">
            <a:off x="5520267" y="1629833"/>
            <a:ext cx="575733" cy="347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146649A0-568E-400B-A91B-941BB5DFA22D}"/>
              </a:ext>
            </a:extLst>
          </p:cNvPr>
          <p:cNvCxnSpPr>
            <a:cxnSpLocks/>
          </p:cNvCxnSpPr>
          <p:nvPr/>
        </p:nvCxnSpPr>
        <p:spPr>
          <a:xfrm flipH="1">
            <a:off x="2785533" y="2327285"/>
            <a:ext cx="524933" cy="254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71802DA-D10D-499F-89B4-A23FFD608846}"/>
              </a:ext>
            </a:extLst>
          </p:cNvPr>
          <p:cNvCxnSpPr/>
          <p:nvPr/>
        </p:nvCxnSpPr>
        <p:spPr>
          <a:xfrm flipH="1">
            <a:off x="2633132" y="1547271"/>
            <a:ext cx="457200" cy="2582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242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1B47B7-13CA-4DC6-981E-67AEC7338F39}"/>
              </a:ext>
            </a:extLst>
          </p:cNvPr>
          <p:cNvSpPr txBox="1"/>
          <p:nvPr/>
        </p:nvSpPr>
        <p:spPr>
          <a:xfrm>
            <a:off x="262465" y="247134"/>
            <a:ext cx="3937001" cy="5982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Дефекты  левого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Sidebar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>
              <a:lnSpc>
                <a:spcPct val="107000"/>
              </a:lnSpc>
              <a:defRPr/>
            </a:pPr>
            <a:endParaRPr lang="ru-RU" sz="1600" b="1" dirty="0">
              <a:solidFill>
                <a:srgbClr val="4472C4">
                  <a:lumMod val="50000"/>
                </a:srgb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Предусловие:</a:t>
            </a:r>
            <a:br>
              <a:rPr lang="ru-RU" sz="16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</a:b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Пользователь зарегистрирован на сайте и авторизован, находится на главной странице 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endParaRPr lang="ru-RU" sz="1600" dirty="0">
              <a:solidFill>
                <a:srgbClr val="4472C4">
                  <a:lumMod val="50000"/>
                </a:srgb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Шаги:</a:t>
            </a:r>
            <a:b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1.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Кликнуть на вкладку "DVD" меню категории</a:t>
            </a:r>
          </a:p>
          <a:p>
            <a:pPr>
              <a:lnSpc>
                <a:spcPct val="107000"/>
              </a:lnSpc>
              <a:defRPr/>
            </a:pP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ОР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- Пользователь перешел на страницу 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https://www.dvddom.ru/dvd/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 с информацией об имеющихся товарах в категории DVD</a:t>
            </a:r>
          </a:p>
          <a:p>
            <a:pPr>
              <a:lnSpc>
                <a:spcPct val="107000"/>
              </a:lnSpc>
              <a:defRPr/>
            </a:pP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ФР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- Пользователю необходимо дополнительно выбрать подкатегорию из категории DVD, после этого произойдет переход на страницу с DVD фильмами и выбранной категорией, 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https://www.dvddom.ru/dvd/3d-dvd/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а также возможно вернуться на DVD категорию через "хлебные крошки</a:t>
            </a: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"</a:t>
            </a:r>
          </a:p>
          <a:p>
            <a:pPr>
              <a:lnSpc>
                <a:spcPct val="107000"/>
              </a:lnSpc>
              <a:defRPr/>
            </a:pPr>
            <a:endParaRPr lang="ru-RU" sz="1600" b="1" dirty="0">
              <a:solidFill>
                <a:srgbClr val="4472C4">
                  <a:lumMod val="50000"/>
                </a:srgb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558A03-42AC-4EA0-9581-D4AF19775B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267" y="1394443"/>
            <a:ext cx="7188200" cy="438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69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3E72DF-684E-49CE-B707-E9F0319DA489}"/>
              </a:ext>
            </a:extLst>
          </p:cNvPr>
          <p:cNvSpPr txBox="1"/>
          <p:nvPr/>
        </p:nvSpPr>
        <p:spPr>
          <a:xfrm>
            <a:off x="386975" y="1794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Дефекты  левого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Sidebar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Зафиксированы в баг-</a:t>
            </a:r>
            <a:r>
              <a:rPr lang="ru-RU" b="1" dirty="0" err="1">
                <a:solidFill>
                  <a:schemeClr val="accent1">
                    <a:lumMod val="50000"/>
                  </a:schemeClr>
                </a:solidFill>
              </a:rPr>
              <a:t>трекинговой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 системе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Redmine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B80FF2-1AAD-4495-A7DA-79051CC7F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082875"/>
            <a:ext cx="9406466" cy="536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50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10A46-7D91-4312-BBB4-5E946B627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39" y="194731"/>
            <a:ext cx="4121345" cy="6392335"/>
          </a:xfrm>
        </p:spPr>
        <p:txBody>
          <a:bodyPr>
            <a:normAutofit/>
          </a:bodyPr>
          <a:lstStyle/>
          <a:p>
            <a:r>
              <a:rPr lang="ru-RU" sz="27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Дефекты  левого </a:t>
            </a:r>
            <a:r>
              <a:rPr lang="en-US" sz="27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Sidebar</a:t>
            </a:r>
            <a:br>
              <a:rPr lang="ru-RU" sz="27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</a:br>
            <a:br>
              <a:rPr lang="ru-RU" sz="27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</a:t>
            </a:r>
            <a:br>
              <a:rPr lang="ru-RU" sz="27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зарегистрирован на сайте и авторизован, находится на главной странице 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b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b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b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Кликнуть на вкладку "Blue-</a:t>
            </a:r>
            <a:r>
              <a:rPr lang="ru-RU" sz="1600" dirty="0" err="1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ray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" меню категории</a:t>
            </a:r>
            <a:b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b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ОР - 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перешел на страницу 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https://www.dvddom.ru/blu-ray/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 с информацией об имеющихся товарах в категории Blue-</a:t>
            </a:r>
            <a:r>
              <a:rPr lang="ru-RU" sz="1600" dirty="0" err="1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ray</a:t>
            </a:r>
            <a:b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ФР - 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Пользователю необходимо дополнительно выбрать подкатегорию из категории Blu-</a:t>
            </a:r>
            <a:r>
              <a:rPr lang="ru-RU" sz="1600" dirty="0" err="1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ray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после этого произойдет переход на страницу с Blu-</a:t>
            </a:r>
            <a:r>
              <a:rPr lang="ru-RU" sz="1600" dirty="0" err="1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ray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фильмами и выбранной категорией,</a:t>
            </a:r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https://www.dvddom.ru/blu-ray/3d-blu-ray/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а также возможно вернуться на Blu-</a:t>
            </a:r>
            <a:r>
              <a:rPr lang="ru-RU" sz="1600" dirty="0" err="1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ray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категорию через "хлебные крошки"</a:t>
            </a:r>
            <a:b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endParaRPr lang="ru-RU" sz="1600" dirty="0">
              <a:solidFill>
                <a:srgbClr val="4472C4">
                  <a:lumMod val="50000"/>
                </a:srgbClr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EE9D60-4F77-4F87-B9F7-6CD2B59E8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17" y="643467"/>
            <a:ext cx="8015709" cy="4919133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E560255-EBF3-4F88-82D7-DCBA017F2917}"/>
              </a:ext>
            </a:extLst>
          </p:cNvPr>
          <p:cNvSpPr/>
          <p:nvPr/>
        </p:nvSpPr>
        <p:spPr>
          <a:xfrm>
            <a:off x="4377417" y="3335867"/>
            <a:ext cx="626534" cy="313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E94C663-BB2B-41D1-A440-0A00DA3C1E51}"/>
              </a:ext>
            </a:extLst>
          </p:cNvPr>
          <p:cNvSpPr/>
          <p:nvPr/>
        </p:nvSpPr>
        <p:spPr>
          <a:xfrm>
            <a:off x="6502400" y="1032932"/>
            <a:ext cx="533400" cy="2624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6BBA4B7-9DA3-4450-8732-5590E8094F30}"/>
              </a:ext>
            </a:extLst>
          </p:cNvPr>
          <p:cNvSpPr/>
          <p:nvPr/>
        </p:nvSpPr>
        <p:spPr>
          <a:xfrm>
            <a:off x="6091766" y="3335867"/>
            <a:ext cx="770467" cy="313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EB3D56E-56F7-46BA-8C16-4BCFB9BEB2D9}"/>
              </a:ext>
            </a:extLst>
          </p:cNvPr>
          <p:cNvCxnSpPr/>
          <p:nvPr/>
        </p:nvCxnSpPr>
        <p:spPr>
          <a:xfrm flipH="1">
            <a:off x="5003951" y="2988733"/>
            <a:ext cx="304649" cy="3471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B0DBB5E2-4879-4F89-82E9-60B5E8088B2F}"/>
              </a:ext>
            </a:extLst>
          </p:cNvPr>
          <p:cNvCxnSpPr/>
          <p:nvPr/>
        </p:nvCxnSpPr>
        <p:spPr>
          <a:xfrm flipH="1" flipV="1">
            <a:off x="7120467" y="1295399"/>
            <a:ext cx="643466" cy="1778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8C43B25E-2E76-4AE3-87EC-B2ED5AB8EAE8}"/>
              </a:ext>
            </a:extLst>
          </p:cNvPr>
          <p:cNvCxnSpPr/>
          <p:nvPr/>
        </p:nvCxnSpPr>
        <p:spPr>
          <a:xfrm flipH="1" flipV="1">
            <a:off x="6769100" y="3742267"/>
            <a:ext cx="190500" cy="406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297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A9FD3A-0465-4A6B-8BBE-E9E9069D7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69" y="1185334"/>
            <a:ext cx="10098497" cy="5062749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F97C8F0-EBCA-45A7-AD38-6CB4E5515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69" y="332852"/>
            <a:ext cx="10515600" cy="1325563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Дефекты  левого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Sidebar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b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Зафиксированы в баг-</a:t>
            </a:r>
            <a:r>
              <a:rPr lang="ru-RU" sz="2000" b="1" dirty="0" err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трекинговой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системе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Redmine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7813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38CF21-CADB-4D1A-9815-F3CFB5F63CF0}"/>
              </a:ext>
            </a:extLst>
          </p:cNvPr>
          <p:cNvSpPr txBox="1"/>
          <p:nvPr/>
        </p:nvSpPr>
        <p:spPr>
          <a:xfrm>
            <a:off x="306457" y="2217521"/>
            <a:ext cx="11579086" cy="3236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300"/>
              </a:spcAft>
            </a:pPr>
            <a:endParaRPr lang="ru-RU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300"/>
              </a:spcAft>
            </a:pPr>
            <a:r>
              <a:rPr lang="ru-RU" sz="32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Целью тестирования является оценка работоспособности сайта, его основных функциональных элементов, удовлетворение сайта требованиям конечных потребителей с точки зрения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UX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UI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анализ результатов тестирования, и как итог - составление отчета о тестировании командой проекта.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717E1-AC16-4AAE-B97D-7D0DDBB51903}"/>
              </a:ext>
            </a:extLst>
          </p:cNvPr>
          <p:cNvSpPr txBox="1"/>
          <p:nvPr/>
        </p:nvSpPr>
        <p:spPr>
          <a:xfrm>
            <a:off x="306457" y="1732040"/>
            <a:ext cx="7474643" cy="584775"/>
          </a:xfrm>
          <a:prstGeom prst="rect">
            <a:avLst/>
          </a:prstGeom>
          <a:solidFill>
            <a:srgbClr val="FDF3ED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spcAft>
                <a:spcPts val="300"/>
              </a:spcAft>
            </a:pPr>
            <a:r>
              <a:rPr lang="ru-RU" sz="3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Цели и ожидаемые итоги тестирования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21264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D799B4-BFD2-4E96-AFC2-DFCBF3C73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21" y="1351065"/>
            <a:ext cx="11383384" cy="415586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Заголовок 5">
            <a:extLst>
              <a:ext uri="{FF2B5EF4-FFF2-40B4-BE49-F238E27FC236}">
                <a16:creationId xmlns:a16="http://schemas.microsoft.com/office/drawing/2014/main" id="{966A8A26-96E7-4C94-86C2-5A70609A1C07}"/>
              </a:ext>
            </a:extLst>
          </p:cNvPr>
          <p:cNvSpPr txBox="1">
            <a:spLocks/>
          </p:cNvSpPr>
          <p:nvPr/>
        </p:nvSpPr>
        <p:spPr>
          <a:xfrm>
            <a:off x="356795" y="505347"/>
            <a:ext cx="10515600" cy="9641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Прогон Контент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сайта</a:t>
            </a:r>
          </a:p>
        </p:txBody>
      </p:sp>
    </p:spTree>
    <p:extLst>
      <p:ext uri="{BB962C8B-B14F-4D97-AF65-F5344CB8AC3E}">
        <p14:creationId xmlns:p14="http://schemas.microsoft.com/office/powerpoint/2010/main" val="3969799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5">
            <a:extLst>
              <a:ext uri="{FF2B5EF4-FFF2-40B4-BE49-F238E27FC236}">
                <a16:creationId xmlns:a16="http://schemas.microsoft.com/office/drawing/2014/main" id="{966A8A26-96E7-4C94-86C2-5A70609A1C07}"/>
              </a:ext>
            </a:extLst>
          </p:cNvPr>
          <p:cNvSpPr txBox="1">
            <a:spLocks/>
          </p:cNvSpPr>
          <p:nvPr/>
        </p:nvSpPr>
        <p:spPr>
          <a:xfrm>
            <a:off x="356795" y="505347"/>
            <a:ext cx="10515600" cy="9641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Прогон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Footer 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сайта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07C2FD-056A-44F1-8B9C-3BA9EB59E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21" y="1308779"/>
            <a:ext cx="11512475" cy="461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57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5">
            <a:extLst>
              <a:ext uri="{FF2B5EF4-FFF2-40B4-BE49-F238E27FC236}">
                <a16:creationId xmlns:a16="http://schemas.microsoft.com/office/drawing/2014/main" id="{966A8A26-96E7-4C94-86C2-5A70609A1C07}"/>
              </a:ext>
            </a:extLst>
          </p:cNvPr>
          <p:cNvSpPr txBox="1">
            <a:spLocks/>
          </p:cNvSpPr>
          <p:nvPr/>
        </p:nvSpPr>
        <p:spPr>
          <a:xfrm>
            <a:off x="356795" y="505347"/>
            <a:ext cx="10515600" cy="9641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Прогон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Липкая лента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footer-pane</a:t>
            </a:r>
            <a:endParaRPr lang="ru-RU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2C5AB3-2C91-4363-BA3C-1F351F580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49" y="1291223"/>
            <a:ext cx="11390556" cy="487687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652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94" y="766481"/>
            <a:ext cx="10165977" cy="55401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23882" y="258796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Результат </a:t>
            </a:r>
            <a:r>
              <a:rPr lang="ru-RU" sz="2000" b="1" dirty="0" err="1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автотестирования</a:t>
            </a:r>
            <a:r>
              <a:rPr lang="ru-RU" sz="20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формы регистрации </a:t>
            </a:r>
            <a:r>
              <a:rPr lang="en-GB" sz="20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(Postman)</a:t>
            </a:r>
            <a:endParaRPr lang="ru-RU" sz="2000" b="1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4668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162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Проверка липкости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“footer-pane”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В стилях значение параметра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position: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fixed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;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Если изменить значение на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static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то липкость пропадает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: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4328B3-2E06-40E5-8037-8C7561D6D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456" y="1861845"/>
            <a:ext cx="9410330" cy="482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32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15E270-7DE8-446C-ACBD-BB8390967E76}"/>
              </a:ext>
            </a:extLst>
          </p:cNvPr>
          <p:cNvSpPr txBox="1"/>
          <p:nvPr/>
        </p:nvSpPr>
        <p:spPr>
          <a:xfrm>
            <a:off x="498429" y="1206073"/>
            <a:ext cx="11380304" cy="6610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Данный документ содержит отчет о тестировании сайта DVDDOM.ru</a:t>
            </a: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u="sng" dirty="0">
                <a:solidFill>
                  <a:srgbClr val="0563C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https://www.dvddom.ru</a:t>
            </a: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Был  составлены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тест-план, </a:t>
            </a:r>
            <a:r>
              <a:rPr lang="ru-RU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Mind </a:t>
            </a:r>
            <a:r>
              <a:rPr lang="ru-RU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Map</a:t>
            </a:r>
            <a:r>
              <a:rPr lang="ru-RU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чек-лист проверок, составлен и осуществлен прогон 42 ручных тест-кейсов и 3-х автоматизированных тестов.</a:t>
            </a: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 отчете представлены 13 выявленных дефектов.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сновные функции сайта работают корректно, пользователь может ознакомиться с представленным товаром, добавить его в корзину и оформить заказ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 необходимости доступна связь с продавцом через контактные данные (почта, чат с оператором). Интерфейс удобен для пользователя.</a:t>
            </a:r>
            <a:br>
              <a:rPr lang="ru-RU" sz="1600" dirty="0">
                <a:solidFill>
                  <a:srgbClr val="000000"/>
                </a:solidFill>
                <a:effectLst/>
                <a:latin typeface="XO Thames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Были осуществлены следующие виды тестирования:</a:t>
            </a:r>
          </a:p>
          <a:p>
            <a:pPr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Функциональное тестирование – ручное и автоматизированное</a:t>
            </a:r>
          </a:p>
          <a:p>
            <a:pPr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Кросс-браузерное тестирование</a:t>
            </a:r>
          </a:p>
          <a:p>
            <a:pPr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производительности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было проведено в браузерах:</a:t>
            </a:r>
          </a:p>
          <a:p>
            <a:pPr marL="7429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Google </a:t>
            </a:r>
            <a:r>
              <a:rPr lang="ru-RU" sz="16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chrome</a:t>
            </a: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версии 116.0.5845.141 (Официальная сборка), (64 бит)</a:t>
            </a:r>
          </a:p>
          <a:p>
            <a:pPr marL="7429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Firefox 72.0.2 (Официальная сборка) (64 бит)</a:t>
            </a:r>
          </a:p>
          <a:p>
            <a:pPr marL="7429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Edge версии 116.0.1938.69 (Официальная сборка), (64-разрядная версия)</a:t>
            </a:r>
          </a:p>
          <a:p>
            <a:pPr marL="7429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altLang="ru-RU" sz="1600" dirty="0">
                <a:cs typeface="Times New Roman" panose="02020603050405020304" pitchFamily="18" charset="0"/>
              </a:rPr>
              <a:t>Яндекс браузер версии </a:t>
            </a:r>
            <a:r>
              <a:rPr lang="en-US" sz="1600" dirty="0">
                <a:cs typeface="Times New Roman" panose="02020603050405020304" pitchFamily="18" charset="0"/>
              </a:rPr>
              <a:t>23.9.3.933 (64-bit)</a:t>
            </a:r>
            <a:endParaRPr lang="ru-RU" altLang="ru-RU" sz="1600" dirty="0"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ОС Windows 10,11</a:t>
            </a:r>
          </a:p>
          <a:p>
            <a:pPr marL="226695" algn="just">
              <a:lnSpc>
                <a:spcPct val="110000"/>
              </a:lnSpc>
              <a:spcAft>
                <a:spcPts val="800"/>
              </a:spcAft>
            </a:pP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226695" algn="just">
              <a:lnSpc>
                <a:spcPct val="110000"/>
              </a:lnSpc>
              <a:spcAft>
                <a:spcPts val="800"/>
              </a:spcAft>
            </a:pP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6695" algn="just">
              <a:lnSpc>
                <a:spcPct val="110000"/>
              </a:lnSpc>
              <a:spcAft>
                <a:spcPts val="800"/>
              </a:spcAft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6695" algn="just">
              <a:lnSpc>
                <a:spcPct val="110000"/>
              </a:lnSpc>
              <a:spcAft>
                <a:spcPts val="800"/>
              </a:spcAft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5D46C5-D1C9-45FA-B899-67623A6A41CC}"/>
              </a:ext>
            </a:extLst>
          </p:cNvPr>
          <p:cNvSpPr txBox="1"/>
          <p:nvPr/>
        </p:nvSpPr>
        <p:spPr>
          <a:xfrm>
            <a:off x="313267" y="515756"/>
            <a:ext cx="11380305" cy="69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Отчет о тестировании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013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1731C5-6754-4A4B-A4F1-27862BA86D6C}"/>
              </a:ext>
            </a:extLst>
          </p:cNvPr>
          <p:cNvSpPr txBox="1"/>
          <p:nvPr/>
        </p:nvSpPr>
        <p:spPr>
          <a:xfrm>
            <a:off x="254000" y="916594"/>
            <a:ext cx="11684000" cy="5781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Были протестированы следующие разделы:</a:t>
            </a:r>
          </a:p>
          <a:p>
            <a:pPr marL="342900" lvl="0" indent="-342900" algn="just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Ручное тестирование 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сайта: </a:t>
            </a:r>
          </a:p>
          <a:p>
            <a:pPr marL="742950" lvl="1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Главное меню (О компании, Доставка и оплата, Скидки и гарантии)</a:t>
            </a:r>
          </a:p>
          <a:p>
            <a:pPr marL="742950" lvl="1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Логотип сайта</a:t>
            </a:r>
          </a:p>
          <a:p>
            <a:pPr marL="742950" lvl="1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Контактный телефон  </a:t>
            </a: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 (800) 555-3274</a:t>
            </a:r>
            <a:endParaRPr lang="ru-RU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Корзина</a:t>
            </a:r>
          </a:p>
          <a:p>
            <a:pPr marL="742950" lvl="1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Форма регистрации</a:t>
            </a:r>
          </a:p>
          <a:p>
            <a:pPr marL="742950" lvl="1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Форма авторизации</a:t>
            </a:r>
          </a:p>
          <a:p>
            <a:pPr marL="742950" lvl="1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Форма поиска по сайту</a:t>
            </a:r>
          </a:p>
          <a:p>
            <a:pPr marL="342900" lvl="0" indent="-342900" algn="just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Ручное тестирование Левый 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sidebar:</a:t>
            </a:r>
            <a:endParaRPr lang="ru-RU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Меню Категории (Новинки, Последние, 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DVD</a:t>
            </a: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Blu</a:t>
            </a: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Ray</a:t>
            </a: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Софт и игры, Предзаказ, 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CD Music</a:t>
            </a: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Форма подписки на рассылку</a:t>
            </a:r>
          </a:p>
          <a:p>
            <a:pPr marL="342900" lvl="0" indent="-34290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Дополнительная скидка при оплате на сайте </a:t>
            </a:r>
          </a:p>
          <a:p>
            <a:pPr marL="342900" lvl="0" indent="-34290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Ручное тестирование Контента сайта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0000"/>
              </a:lnSpc>
              <a:buFont typeface="+mj-lt"/>
              <a:buAutoNum type="arabicPeriod"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Проверка карточки товара и оформления заказа</a:t>
            </a:r>
          </a:p>
          <a:p>
            <a:pPr marL="342900" lvl="0" indent="-34290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Ручное тестирование 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Footer </a:t>
            </a: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сайта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0000"/>
              </a:lnSpc>
              <a:buFont typeface="+mj-lt"/>
              <a:buAutoNum type="arabicPeriod"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Логотип сайта</a:t>
            </a:r>
          </a:p>
          <a:p>
            <a:pPr marL="742950" lvl="1" indent="-285750" algn="just">
              <a:lnSpc>
                <a:spcPct val="110000"/>
              </a:lnSpc>
              <a:buFont typeface="+mj-lt"/>
              <a:buAutoNum type="arabicPeriod"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Контактные данные (телефон и почта)</a:t>
            </a:r>
          </a:p>
          <a:p>
            <a:pPr marL="742950" lvl="1" indent="-285750" algn="just">
              <a:lnSpc>
                <a:spcPct val="110000"/>
              </a:lnSpc>
              <a:buFont typeface="+mj-lt"/>
              <a:buAutoNum type="arabicPeriod"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Информационный блок, включая официальную политику, правила возврата товара и карту сайта.</a:t>
            </a:r>
          </a:p>
          <a:p>
            <a:pPr marL="742950" lvl="1" indent="-285750" algn="just">
              <a:lnSpc>
                <a:spcPct val="110000"/>
              </a:lnSpc>
              <a:buFont typeface="+mj-lt"/>
              <a:buAutoNum type="arabicPeriod"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Ссылка на рейтинг сайта (</a:t>
            </a:r>
            <a:r>
              <a:rPr lang="ru-RU" sz="16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https://www.liveinternet.ru</a:t>
            </a: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909E14-EC76-400E-B747-0C22FE3BE184}"/>
              </a:ext>
            </a:extLst>
          </p:cNvPr>
          <p:cNvSpPr txBox="1"/>
          <p:nvPr/>
        </p:nvSpPr>
        <p:spPr>
          <a:xfrm>
            <a:off x="313267" y="408180"/>
            <a:ext cx="11380305" cy="69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Отчет о тестировании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28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8DA143-FC22-4134-A8ED-23F9972FC33C}"/>
              </a:ext>
            </a:extLst>
          </p:cNvPr>
          <p:cNvSpPr txBox="1"/>
          <p:nvPr/>
        </p:nvSpPr>
        <p:spPr>
          <a:xfrm>
            <a:off x="498428" y="1098497"/>
            <a:ext cx="11684000" cy="4179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ru-RU" sz="1600" b="1" dirty="0">
                <a:solidFill>
                  <a:schemeClr val="tx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Были протестированы следующие разделы:</a:t>
            </a:r>
          </a:p>
          <a:p>
            <a:pPr marL="342900" lvl="0" indent="-342900" algn="just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Ручное тестирование Липкая лента 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footer-pane:</a:t>
            </a:r>
            <a:endParaRPr lang="ru-RU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0000"/>
              </a:lnSpc>
              <a:buFont typeface="Wingdings" panose="05000000000000000000" pitchFamily="2" charset="2"/>
              <a:buChar char=""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Переход на страницу Товары в закладках</a:t>
            </a:r>
          </a:p>
          <a:p>
            <a:pPr marL="1143000" lvl="2" indent="-228600" algn="just">
              <a:lnSpc>
                <a:spcPct val="110000"/>
              </a:lnSpc>
              <a:buFont typeface="Wingdings" panose="05000000000000000000" pitchFamily="2" charset="2"/>
              <a:buChar char=""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Переход на страницу Товары для сравнения</a:t>
            </a:r>
          </a:p>
          <a:p>
            <a:pPr marL="1143000" lvl="2" indent="-228600" algn="just">
              <a:lnSpc>
                <a:spcPct val="110000"/>
              </a:lnSpc>
              <a:buFont typeface="Wingdings" panose="05000000000000000000" pitchFamily="2" charset="2"/>
              <a:buChar char=""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Переход на страницу просмотренных товаров</a:t>
            </a:r>
          </a:p>
          <a:p>
            <a:pPr marL="1143000" lvl="2" indent="-228600" algn="just">
              <a:lnSpc>
                <a:spcPct val="110000"/>
              </a:lnSpc>
              <a:buFont typeface="Wingdings" panose="05000000000000000000" pitchFamily="2" charset="2"/>
              <a:buChar char=""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Переход в Корзину</a:t>
            </a:r>
          </a:p>
          <a:p>
            <a:pPr marL="1143000" lvl="2" indent="-228600" algn="just">
              <a:lnSpc>
                <a:spcPct val="110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Чат с оператором</a:t>
            </a:r>
          </a:p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ru-RU" sz="16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Автотест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– форма регистрации (</a:t>
            </a:r>
            <a:r>
              <a:rPr lang="en-US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Postman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)</a:t>
            </a:r>
            <a:endParaRPr lang="en-US" sz="16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Сверка </a:t>
            </a:r>
            <a:r>
              <a:rPr lang="ru-RU" sz="16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фронтенда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и бэкенда при добавлении товара в корзину (</a:t>
            </a:r>
            <a:r>
              <a:rPr lang="en-US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Postman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)</a:t>
            </a:r>
          </a:p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ru-RU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Кросс-браузерное тестирование – Контактный телефон </a:t>
            </a:r>
            <a:r>
              <a:rPr lang="ru-RU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 (800) 555-3274</a:t>
            </a:r>
          </a:p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ru-RU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Автотест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– форма авторизации (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ApachJmeter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ru-RU" sz="1600" dirty="0">
              <a:effectLst/>
              <a:ea typeface="Times New Roman" panose="02020603050405020304" pitchFamily="18" charset="0"/>
            </a:endParaRPr>
          </a:p>
          <a:p>
            <a:pPr marL="226695" algn="just">
              <a:lnSpc>
                <a:spcPct val="110000"/>
              </a:lnSpc>
              <a:spcAft>
                <a:spcPts val="800"/>
              </a:spcAft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6695" algn="just">
              <a:lnSpc>
                <a:spcPct val="110000"/>
              </a:lnSpc>
              <a:spcAft>
                <a:spcPts val="800"/>
              </a:spcAft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6695" algn="just">
              <a:lnSpc>
                <a:spcPct val="110000"/>
              </a:lnSpc>
              <a:spcAft>
                <a:spcPts val="800"/>
              </a:spcAft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CD889-A15C-4EC2-AB02-A6153E19F3B4}"/>
              </a:ext>
            </a:extLst>
          </p:cNvPr>
          <p:cNvSpPr txBox="1"/>
          <p:nvPr/>
        </p:nvSpPr>
        <p:spPr>
          <a:xfrm>
            <a:off x="313267" y="408180"/>
            <a:ext cx="11380305" cy="69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Отчет о тестировании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736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D3D5C29-F1E7-47F1-8DF4-0703CE020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33" y="1293283"/>
            <a:ext cx="10634133" cy="5042564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7B498C8-001E-4E29-9A75-5104B059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33" y="343611"/>
            <a:ext cx="9923032" cy="803274"/>
          </a:xfrm>
        </p:spPr>
        <p:txBody>
          <a:bodyPr/>
          <a:lstStyle/>
          <a:p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Тест-кейсы зафиксированы в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TestRail</a:t>
            </a:r>
            <a:endParaRPr lang="ru-RU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4296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B5A690-CF9C-4A8B-ABB5-BE364E84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47" y="1355725"/>
            <a:ext cx="11479106" cy="4146550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00ADDF2-AE72-4CF6-9089-FE1620FE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3" y="22489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TEST RUNS &amp;RESULTS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в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TestRail</a:t>
            </a:r>
            <a:endParaRPr lang="ru-RU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2589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9BCDE9-8A5B-4105-9682-1BC2867E0B21}"/>
              </a:ext>
            </a:extLst>
          </p:cNvPr>
          <p:cNvSpPr txBox="1"/>
          <p:nvPr/>
        </p:nvSpPr>
        <p:spPr>
          <a:xfrm>
            <a:off x="1130749" y="184748"/>
            <a:ext cx="4648614" cy="461665"/>
          </a:xfrm>
          <a:prstGeom prst="rect">
            <a:avLst/>
          </a:prstGeom>
          <a:solidFill>
            <a:srgbClr val="FDF1E9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Mind Map –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 навигация по  сайту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ru-RU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EA7214-3BB0-460D-9009-8DFD6CAC7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749" y="790112"/>
            <a:ext cx="10156053" cy="572112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0347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52FE3C-11F3-4C7A-BB69-7B090DE88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5" y="1162204"/>
            <a:ext cx="10795000" cy="5318512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ED416CC-C4AC-4824-B07F-2F63F13DB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335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Дефекты при ручном тестировании</a:t>
            </a:r>
          </a:p>
        </p:txBody>
      </p:sp>
    </p:spTree>
    <p:extLst>
      <p:ext uri="{BB962C8B-B14F-4D97-AF65-F5344CB8AC3E}">
        <p14:creationId xmlns:p14="http://schemas.microsoft.com/office/powerpoint/2010/main" val="1015431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464851-F948-4DEC-A9D4-834DCE4A5B45}"/>
              </a:ext>
            </a:extLst>
          </p:cNvPr>
          <p:cNvSpPr txBox="1"/>
          <p:nvPr/>
        </p:nvSpPr>
        <p:spPr>
          <a:xfrm>
            <a:off x="423333" y="292917"/>
            <a:ext cx="11582400" cy="6182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6695" algn="just">
              <a:lnSpc>
                <a:spcPct val="110000"/>
              </a:lnSpc>
              <a:spcAft>
                <a:spcPts val="800"/>
              </a:spcAft>
            </a:pPr>
            <a:r>
              <a:rPr lang="ru-RU" sz="2800" b="1" dirty="0">
                <a:solidFill>
                  <a:schemeClr val="tx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 ходе тестирования были выявлены следующие дефекты</a:t>
            </a:r>
            <a:r>
              <a:rPr lang="ru-RU" sz="1800" dirty="0">
                <a:solidFill>
                  <a:schemeClr val="tx2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Успешная регистрация пользователя с не валидными значениями полей Имя, Е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mail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, пароль, проверка Анти-спам защита.</a:t>
            </a:r>
          </a:p>
          <a:p>
            <a:pPr marL="34290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При предпросмотре карточки товара, текст описания товара выходит за пределы модального окна</a:t>
            </a:r>
          </a:p>
          <a:p>
            <a:pPr marL="34290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При оформлении заказа не работает валидация формы заполнения, при этом заказ успешно оформляется.</a:t>
            </a:r>
          </a:p>
          <a:p>
            <a:pPr marL="34290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Пользователю необходимо дополнительно выбрать подкатегорию из категории Blu-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ray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, после этого произойдет переход на страницу с Blu-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ray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 фильмами и выбранной категорией</a:t>
            </a:r>
          </a:p>
          <a:p>
            <a:pPr marL="34290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Пользователю необходимо дополнительно выбрать подкатегорию из категории DVD, после этого произойдет переход на страницу с DVD фильмами и выбранной категорией</a:t>
            </a:r>
          </a:p>
          <a:p>
            <a:pPr marL="34290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Сайт перестает работать корректно при нагрузке более 70 пользователей в секунду.</a:t>
            </a:r>
          </a:p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kumimoji="0" lang="ru-RU" sz="160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kumimoji="0" lang="ru-RU" sz="160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sz="160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десктопной версии сайта</a:t>
            </a: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в браузерах </a:t>
            </a:r>
            <a:r>
              <a:rPr lang="ru-RU" altLang="ru-RU" sz="1600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Сhrome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, Яндекс и Edge </a:t>
            </a: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клике на номер телефона пользователю 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не предлагается выбрать приложение для осуществления звонка, звонок не успешен</a:t>
            </a:r>
            <a:r>
              <a:rPr lang="en-US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; 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при этом в браузере Firefox выводится модальное окно для выбора приложения. В мобильной версии (просмотр сайта через мобильный телефон) звонки работают корректно.</a:t>
            </a:r>
          </a:p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Некорректно настроен 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border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в форме сравнения товаров, из-за чего не удобно сравнивать товары.</a:t>
            </a:r>
          </a:p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После просмотра карточек товаров на липкой ленте не указывается количество просмотренных товаров, остаётся число 0, но при переходе на страницу Просмотренные товары – отображение корректно.</a:t>
            </a:r>
          </a:p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Кнопка чата появляется не сразу, приходится ждать 30 секунд до её появления после перехода на сайт. Нет опознавательных знаков, что это чат с оператором, надпись появляется только после наведения курсора. Сообщения в чате отправляются исправно, но нет обратной связи с оператором.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687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7F007B-8BC7-4539-B1FC-3EEDFA4AF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09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sz="6600" b="1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Благодарим Вас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391837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E09495C4-3FAD-44C9-949D-4D6447AD2C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5861" y="573203"/>
            <a:ext cx="1970842" cy="480131"/>
          </a:xfrm>
          <a:prstGeom prst="rect">
            <a:avLst/>
          </a:prstGeom>
          <a:solidFill>
            <a:srgbClr val="FDF3ED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План работ</a:t>
            </a:r>
            <a:endParaRPr lang="ru-RU" sz="2800" b="1" dirty="0">
              <a:solidFill>
                <a:schemeClr val="accent1">
                  <a:lumMod val="50000"/>
                </a:schemeClr>
              </a:solidFill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6CABFFA-F59E-4210-A43F-12BC0844D7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43583"/>
              </p:ext>
            </p:extLst>
          </p:nvPr>
        </p:nvGraphicFramePr>
        <p:xfrm>
          <a:off x="675860" y="1233995"/>
          <a:ext cx="10731945" cy="40304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74194">
                  <a:extLst>
                    <a:ext uri="{9D8B030D-6E8A-4147-A177-3AD203B41FA5}">
                      <a16:colId xmlns:a16="http://schemas.microsoft.com/office/drawing/2014/main" val="1715662668"/>
                    </a:ext>
                  </a:extLst>
                </a:gridCol>
                <a:gridCol w="2320364">
                  <a:extLst>
                    <a:ext uri="{9D8B030D-6E8A-4147-A177-3AD203B41FA5}">
                      <a16:colId xmlns:a16="http://schemas.microsoft.com/office/drawing/2014/main" val="3587545973"/>
                    </a:ext>
                  </a:extLst>
                </a:gridCol>
                <a:gridCol w="2507658">
                  <a:extLst>
                    <a:ext uri="{9D8B030D-6E8A-4147-A177-3AD203B41FA5}">
                      <a16:colId xmlns:a16="http://schemas.microsoft.com/office/drawing/2014/main" val="1882266989"/>
                    </a:ext>
                  </a:extLst>
                </a:gridCol>
                <a:gridCol w="2329729">
                  <a:extLst>
                    <a:ext uri="{9D8B030D-6E8A-4147-A177-3AD203B41FA5}">
                      <a16:colId xmlns:a16="http://schemas.microsoft.com/office/drawing/2014/main" val="3583545115"/>
                    </a:ext>
                  </a:extLst>
                </a:gridCol>
              </a:tblGrid>
              <a:tr h="756031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Задача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Объём работ, ч/ч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Дата начала работ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Дата окончания работ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7607599"/>
                  </a:ext>
                </a:extLst>
              </a:tr>
              <a:tr h="369943"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Составление тест-плана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16 ч/ч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08.10.2023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11.10.2023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044064"/>
                  </a:ext>
                </a:extLst>
              </a:tr>
              <a:tr h="369943"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Составление чек-листа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10 ч/ч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13.10.2023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15.10.2023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79821461"/>
                  </a:ext>
                </a:extLst>
              </a:tr>
              <a:tr h="369943"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Составление тест-кейсов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25 ч/ч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18.10.2023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22.10.2023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9771349"/>
                  </a:ext>
                </a:extLst>
              </a:tr>
              <a:tr h="384743"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Выполнение тестирования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60 ч/ч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23.10.2023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02.11.2023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43106169"/>
                  </a:ext>
                </a:extLst>
              </a:tr>
              <a:tr h="483720"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Анализ результатов тестирования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8 ч/ч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03.11.2023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03.11.2023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736739"/>
                  </a:ext>
                </a:extLst>
              </a:tr>
              <a:tr h="541479"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Фиксация результатов тестирования (баг-репорты, отчет о тестировании)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32 ч/ч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04.11.2023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08.11.2023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8553036"/>
                  </a:ext>
                </a:extLst>
              </a:tr>
              <a:tr h="384743"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Подготовка презентации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30 ч/ч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10.11.2023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14.11.2023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49598293"/>
                  </a:ext>
                </a:extLst>
              </a:tr>
              <a:tr h="369943">
                <a:tc>
                  <a:txBody>
                    <a:bodyPr/>
                    <a:lstStyle/>
                    <a:p>
                      <a:pPr algn="r"/>
                      <a:r>
                        <a:rPr lang="ru-RU" sz="1600">
                          <a:effectLst/>
                        </a:rPr>
                        <a:t>ИТОГО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181 ч/ч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08.10.2023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14.11.2023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3813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12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5A972F-87EC-425B-9023-36BD2556FB00}"/>
              </a:ext>
            </a:extLst>
          </p:cNvPr>
          <p:cNvSpPr txBox="1"/>
          <p:nvPr/>
        </p:nvSpPr>
        <p:spPr>
          <a:xfrm>
            <a:off x="337930" y="308113"/>
            <a:ext cx="11320670" cy="5297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300"/>
              </a:spcAft>
            </a:pPr>
            <a:endParaRPr lang="ru-RU" sz="2000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pPr lvl="0">
              <a:spcAft>
                <a:spcPts val="300"/>
              </a:spcAft>
            </a:pPr>
            <a:endParaRPr lang="ru-RU" sz="2000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300"/>
              </a:spcAft>
              <a:buFont typeface="Wingdings" panose="05000000000000000000" pitchFamily="2" charset="2"/>
              <a:buChar char=""/>
            </a:pP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Функциональное тестирование</a:t>
            </a:r>
          </a:p>
          <a:p>
            <a:pPr marL="342900" lvl="0" indent="-342900">
              <a:spcAft>
                <a:spcPts val="300"/>
              </a:spcAft>
              <a:buFont typeface="Wingdings" panose="05000000000000000000" pitchFamily="2" charset="2"/>
              <a:buChar char=""/>
            </a:pPr>
            <a:endParaRPr lang="ru-RU" sz="2000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pPr marL="180340">
              <a:spcAft>
                <a:spcPts val="300"/>
              </a:spcAft>
            </a:pPr>
            <a:r>
              <a:rPr lang="ru-RU" sz="2000" b="1" u="sng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Ручное тестирование</a:t>
            </a:r>
          </a:p>
          <a:p>
            <a:pPr marL="180340">
              <a:spcAft>
                <a:spcPts val="300"/>
              </a:spcAft>
            </a:pPr>
            <a:endParaRPr lang="ru-RU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сайта: </a:t>
            </a: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Главное меню (вкладки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О компании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Доставка и оплата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Скидки и гарантии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Логотип сайта</a:t>
            </a: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Контактный телефон 8 (800) 555-3274</a:t>
            </a:r>
            <a:r>
              <a:rPr lang="ru-RU" dirty="0">
                <a:cs typeface="Times New Roman" panose="02020603050405020304" pitchFamily="18" charset="0"/>
              </a:rPr>
              <a:t>*</a:t>
            </a: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Корзина</a:t>
            </a: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Форма регистрации</a:t>
            </a: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Форма авторизации</a:t>
            </a: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Форма поиска по сайту</a:t>
            </a:r>
            <a:endParaRPr lang="en-US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ts val="1600"/>
              </a:lnSpc>
              <a:spcAft>
                <a:spcPts val="800"/>
              </a:spcAft>
            </a:pP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ru-RU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дополнительно осуществлено кросс-браузерное тестирование</a:t>
            </a:r>
            <a:endParaRPr lang="ru-RU" sz="16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0000"/>
              </a:lnSpc>
              <a:spcAft>
                <a:spcPts val="800"/>
              </a:spcAft>
            </a:pPr>
            <a:endParaRPr lang="ru-RU" dirty="0">
              <a:solidFill>
                <a:srgbClr val="000000"/>
              </a:solidFill>
              <a:effectLst/>
              <a:latin typeface="XO Thame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6FBDEB-395C-4F09-84C1-06C84AC1A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" y="5140187"/>
            <a:ext cx="11610975" cy="140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8F31AA-B046-4A41-A018-A854A33D0EB3}"/>
              </a:ext>
            </a:extLst>
          </p:cNvPr>
          <p:cNvSpPr txBox="1"/>
          <p:nvPr/>
        </p:nvSpPr>
        <p:spPr>
          <a:xfrm>
            <a:off x="3173945" y="308113"/>
            <a:ext cx="5224332" cy="461665"/>
          </a:xfrm>
          <a:prstGeom prst="rect">
            <a:avLst/>
          </a:prstGeom>
          <a:solidFill>
            <a:srgbClr val="FDF3ED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Объекты, виды и этапы тестирования</a:t>
            </a:r>
            <a:endParaRPr lang="ru-RU" sz="24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781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C08CCF-7DBA-4A55-96EE-FE7CFB14A1FC}"/>
              </a:ext>
            </a:extLst>
          </p:cNvPr>
          <p:cNvSpPr txBox="1"/>
          <p:nvPr/>
        </p:nvSpPr>
        <p:spPr>
          <a:xfrm>
            <a:off x="286579" y="204027"/>
            <a:ext cx="9212528" cy="6238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 startAt="2"/>
            </a:pPr>
            <a:r>
              <a:rPr lang="ru-RU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Левый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sidebar:</a:t>
            </a:r>
            <a:endParaRPr lang="ru-RU" b="1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Меню Категории (Новинки, Последние,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DVD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Blu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Ray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Софт и игры, Предзаказ,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CD Music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Форма подписки на рассылку</a:t>
            </a:r>
          </a:p>
          <a:p>
            <a:pPr marL="800100" lvl="1" indent="-34290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Дополнительная скидка при оплате на сайте </a:t>
            </a:r>
          </a:p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 startAt="2"/>
            </a:pPr>
            <a:r>
              <a:rPr lang="ru-RU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Контент сайта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b="1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Проверка карточки товара и оформления заказа</a:t>
            </a:r>
          </a:p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 startAt="2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Footer 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сайта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b="1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Логотип сайта</a:t>
            </a: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Контактный телефон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8 (800) 555-3274</a:t>
            </a:r>
            <a:endParaRPr lang="ru-RU" sz="1600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Информационный блок, включая официальную политику, </a:t>
            </a:r>
            <a:endParaRPr lang="en-US" sz="1600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ts val="1600"/>
              </a:lnSpc>
              <a:spcAft>
                <a:spcPts val="800"/>
              </a:spcAft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правила возврата товара и карту сайта</a:t>
            </a:r>
          </a:p>
          <a:p>
            <a:pPr lvl="1" algn="just">
              <a:lnSpc>
                <a:spcPts val="1600"/>
              </a:lnSpc>
              <a:spcAft>
                <a:spcPts val="800"/>
              </a:spcAft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4.  Наша почта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otvet@dvddom.ru</a:t>
            </a:r>
            <a:endParaRPr lang="ru-RU" sz="1600" dirty="0">
              <a:solidFill>
                <a:schemeClr val="accent1">
                  <a:lumMod val="50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ts val="1600"/>
              </a:lnSpc>
              <a:spcAft>
                <a:spcPts val="800"/>
              </a:spcAft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5.  Ссылка на рейтинг сайта (</a:t>
            </a:r>
            <a:r>
              <a:rPr lang="ru-RU" sz="1600" u="sng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https://www.liveinternet.ru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9100" lvl="1" algn="just">
              <a:lnSpc>
                <a:spcPct val="110000"/>
              </a:lnSpc>
              <a:spcAft>
                <a:spcPts val="800"/>
              </a:spcAft>
            </a:pPr>
            <a:r>
              <a:rPr lang="ru-RU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5.   Липкая лента в подвале сайта</a:t>
            </a:r>
          </a:p>
          <a:p>
            <a:pPr marL="648000" lvl="2" indent="-22860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Переход на страницу Товары в закладках</a:t>
            </a:r>
          </a:p>
          <a:p>
            <a:pPr marL="648000" lvl="2" indent="-22860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Переход на страницу Товары для сравнения</a:t>
            </a:r>
          </a:p>
          <a:p>
            <a:pPr marL="648000" lvl="2" indent="-22860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Переход на страницу просмотренных товаров</a:t>
            </a:r>
          </a:p>
          <a:p>
            <a:pPr marL="648000" lvl="2" indent="-22860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Переход в Корзину</a:t>
            </a:r>
          </a:p>
          <a:p>
            <a:pPr marL="648000" lvl="2" indent="-22860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Чат с оператором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E4DC1FD-2712-45E9-98BF-80418EC94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86726" y="3133817"/>
            <a:ext cx="4989250" cy="3382388"/>
          </a:xfrm>
          <a:solidFill>
            <a:srgbClr val="E7FFFF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/>
          <a:p>
            <a:pPr marL="360000" lvl="2">
              <a:lnSpc>
                <a:spcPct val="11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Необходимо проверить кликабельность всех кнопок, ссылок, корректность перехода на страницы сайта, переход на карточку товаров, заполнения и валидацию полей, форм сайта, корректную и быструю загрузку графических элементов и картинок. Все разделы главного меню сайта должны вести на существующие страницы.</a:t>
            </a:r>
          </a:p>
          <a:p>
            <a:pPr marL="360000" lvl="2">
              <a:lnSpc>
                <a:spcPct val="110000"/>
              </a:lnSpc>
              <a:spcBef>
                <a:spcPts val="0"/>
              </a:spcBef>
            </a:pPr>
            <a:endParaRPr lang="ru-RU" sz="1600" dirty="0">
              <a:solidFill>
                <a:schemeClr val="accent1">
                  <a:lumMod val="50000"/>
                </a:schemeClr>
              </a:solidFill>
              <a:cs typeface="Times New Roman" panose="02020603050405020304" pitchFamily="18" charset="0"/>
            </a:endParaRPr>
          </a:p>
          <a:p>
            <a:pPr marL="360000" lvl="2">
              <a:lnSpc>
                <a:spcPct val="11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Дополнительно будет произведена сверка соответствия фронтенда и бэкенда при добавлении товара в корзину пользователем.</a:t>
            </a:r>
          </a:p>
        </p:txBody>
      </p:sp>
    </p:spTree>
    <p:extLst>
      <p:ext uri="{BB962C8B-B14F-4D97-AF65-F5344CB8AC3E}">
        <p14:creationId xmlns:p14="http://schemas.microsoft.com/office/powerpoint/2010/main" val="3108504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CF28C9-3A5A-4B49-A20D-3DE88266EE30}"/>
              </a:ext>
            </a:extLst>
          </p:cNvPr>
          <p:cNvSpPr txBox="1"/>
          <p:nvPr/>
        </p:nvSpPr>
        <p:spPr>
          <a:xfrm>
            <a:off x="200631" y="242728"/>
            <a:ext cx="7093304" cy="5972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>
              <a:spcAft>
                <a:spcPts val="300"/>
              </a:spcAft>
            </a:pPr>
            <a:r>
              <a:rPr lang="ru-RU" sz="2000" b="1" u="sng" dirty="0">
                <a:solidFill>
                  <a:schemeClr val="accent1">
                    <a:lumMod val="50000"/>
                  </a:schemeClr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Автоматизированное тестирование</a:t>
            </a:r>
            <a:endParaRPr lang="ru-RU" sz="2000" b="1" dirty="0">
              <a:solidFill>
                <a:schemeClr val="accent1">
                  <a:lumMod val="50000"/>
                </a:schemeClr>
              </a:solidFill>
              <a:effectLst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1" indent="-285750">
              <a:spcAft>
                <a:spcPts val="3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Форма регистрации пользователя</a:t>
            </a:r>
          </a:p>
          <a:p>
            <a:pPr marL="0" lvl="1" indent="-285750">
              <a:spcAft>
                <a:spcPts val="3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товара в корзину</a:t>
            </a:r>
          </a:p>
          <a:p>
            <a:pPr marL="180340">
              <a:spcAft>
                <a:spcPts val="300"/>
              </a:spcAft>
            </a:pPr>
            <a:endParaRPr lang="ru-RU" sz="2000" b="1" u="sng" dirty="0">
              <a:solidFill>
                <a:schemeClr val="accent1">
                  <a:lumMod val="50000"/>
                </a:schemeClr>
              </a:solidFill>
              <a:cs typeface="Calibri Light" panose="020F0302020204030204" pitchFamily="34" charset="0"/>
            </a:endParaRPr>
          </a:p>
          <a:p>
            <a:pPr marL="324000" indent="-34290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ru-RU" sz="2000" b="1" u="sng" dirty="0">
                <a:solidFill>
                  <a:schemeClr val="accent1">
                    <a:lumMod val="50000"/>
                  </a:schemeClr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Кросс-браузерное тестирование </a:t>
            </a:r>
            <a:endParaRPr lang="ru-RU" sz="2000" b="1" dirty="0">
              <a:solidFill>
                <a:schemeClr val="accent1">
                  <a:lumMod val="50000"/>
                </a:schemeClr>
              </a:solidFill>
              <a:effectLst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1" indent="-285750">
              <a:lnSpc>
                <a:spcPct val="110000"/>
              </a:lnSpc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a typeface="Calibri Light" panose="020F0302020204030204" pitchFamily="34" charset="0"/>
                <a:cs typeface="Calibri Light" panose="020F0302020204030204" pitchFamily="34" charset="0"/>
              </a:rPr>
              <a:t>Контактный телефон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8 (800) 555-3274</a:t>
            </a:r>
            <a:endParaRPr lang="ru-RU" dirty="0">
              <a:solidFill>
                <a:schemeClr val="accent1">
                  <a:lumMod val="50000"/>
                </a:schemeClr>
              </a:solidFill>
              <a:cs typeface="Calibri Light" panose="020F0302020204030204" pitchFamily="34" charset="0"/>
            </a:endParaRPr>
          </a:p>
          <a:p>
            <a:pPr marL="0" lvl="1"/>
            <a:endParaRPr lang="ru-RU" dirty="0">
              <a:effectLst/>
              <a:ea typeface="Times New Roman" panose="02020603050405020304" pitchFamily="18" charset="0"/>
            </a:endParaRPr>
          </a:p>
          <a:p>
            <a:pPr marL="0" lvl="1">
              <a:lnSpc>
                <a:spcPct val="110000"/>
              </a:lnSpc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Направлено на проверку работы функционала сайта у всех пользователей, независимо от браузера и используемого  устройства.</a:t>
            </a:r>
          </a:p>
          <a:p>
            <a:pPr marL="270510">
              <a:spcAft>
                <a:spcPts val="300"/>
              </a:spcAft>
            </a:pPr>
            <a:r>
              <a:rPr lang="ru-RU" sz="12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 </a:t>
            </a:r>
          </a:p>
          <a:p>
            <a:pPr marL="324000" lvl="0" indent="-342900" algn="just">
              <a:lnSpc>
                <a:spcPct val="110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Тестирование производительности</a:t>
            </a:r>
          </a:p>
          <a:p>
            <a:pPr marL="180340">
              <a:spcAft>
                <a:spcPts val="300"/>
              </a:spcAft>
            </a:pPr>
            <a:r>
              <a:rPr lang="ru-RU" sz="2000" b="1" u="sng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Автоматизированное тестирование</a:t>
            </a:r>
            <a:endParaRPr lang="ru-RU" sz="2000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3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Авторизация пользователя</a:t>
            </a:r>
          </a:p>
          <a:p>
            <a:pPr marL="36195" algn="just"/>
            <a:r>
              <a:rPr lang="ru-RU" sz="12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6195" algn="just">
              <a:lnSpc>
                <a:spcPct val="110000"/>
              </a:lnSpc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Направленно на воссоздание пользовательских запросов в системе, сравнение ожидаемых результатов с фактическими, определение скорости работы элементов сайта (времени загрузки), оценка стабильности переходов по сайту, обнаружение уязвимостей при обработке большого потока данных.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2A4F91-C03E-4693-B8B1-41193A96F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715" y="287753"/>
            <a:ext cx="4756775" cy="94562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3B3FC99-6AA1-40ED-99DA-65EB8F74D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715" y="1526368"/>
            <a:ext cx="2413882" cy="77550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733EDA-C61C-4138-8003-310190A99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408" y="3622682"/>
            <a:ext cx="4467225" cy="93345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7765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E4302DD-DC0E-4DD8-A86F-6CE81105B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0" y="2896561"/>
            <a:ext cx="8027623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ru-RU" altLang="ru-RU" sz="1400" b="1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400" b="1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ru-RU" altLang="ru-RU" sz="1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400" b="1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ru-RU" altLang="ru-RU" sz="1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ОС Windows 10,11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8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ОС </a:t>
            </a:r>
            <a:r>
              <a:rPr lang="en-US" sz="18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Android </a:t>
            </a:r>
            <a:r>
              <a:rPr lang="ru-RU" sz="18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версия 9</a:t>
            </a:r>
            <a:endParaRPr lang="ru-RU" altLang="ru-RU" dirty="0">
              <a:solidFill>
                <a:schemeClr val="accent1">
                  <a:lumMod val="50000"/>
                </a:schemeClr>
              </a:solidFill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u="sng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Используемые браузеры: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• Google chrome версии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119.0.6045.106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 (Официальная сборка), (64 бит)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• Firefox версии 119.0 (32-разрядный)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• </a:t>
            </a:r>
            <a:r>
              <a:rPr lang="en-US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Microsoft 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Edge версии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119.0.2151.44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 (Официальная сборка), (64-разрядная версия)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• Яндекс браузер версии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23.9.3.933 (64-bit)</a:t>
            </a:r>
            <a:endParaRPr lang="ru-RU" altLang="ru-RU" sz="1600" dirty="0">
              <a:solidFill>
                <a:schemeClr val="accent1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36220-4FC2-4F4B-A3E2-15CBBAF27BF3}"/>
              </a:ext>
            </a:extLst>
          </p:cNvPr>
          <p:cNvSpPr txBox="1"/>
          <p:nvPr/>
        </p:nvSpPr>
        <p:spPr>
          <a:xfrm>
            <a:off x="3141133" y="118532"/>
            <a:ext cx="5207000" cy="461665"/>
          </a:xfrm>
          <a:prstGeom prst="rect">
            <a:avLst/>
          </a:prstGeom>
          <a:solidFill>
            <a:srgbClr val="FDF1E9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Условия и инструменты тестирования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5AEBC48D-48D9-4F0E-9E1E-E18332A51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976358"/>
              </p:ext>
            </p:extLst>
          </p:nvPr>
        </p:nvGraphicFramePr>
        <p:xfrm>
          <a:off x="320510" y="731894"/>
          <a:ext cx="11074598" cy="36912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05758">
                  <a:extLst>
                    <a:ext uri="{9D8B030D-6E8A-4147-A177-3AD203B41FA5}">
                      <a16:colId xmlns:a16="http://schemas.microsoft.com/office/drawing/2014/main" val="277470405"/>
                    </a:ext>
                  </a:extLst>
                </a:gridCol>
                <a:gridCol w="4668840">
                  <a:extLst>
                    <a:ext uri="{9D8B030D-6E8A-4147-A177-3AD203B41FA5}">
                      <a16:colId xmlns:a16="http://schemas.microsoft.com/office/drawing/2014/main" val="1078075457"/>
                    </a:ext>
                  </a:extLst>
                </a:gridCol>
              </a:tblGrid>
              <a:tr h="283942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Наименование процесса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Инструменты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4484207"/>
                  </a:ext>
                </a:extLst>
              </a:tr>
              <a:tr h="283942"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Составление чек-листа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Excel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5476069"/>
                  </a:ext>
                </a:extLst>
              </a:tr>
              <a:tr h="283942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Написание и прогон тест-кейсов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TestRail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800895"/>
                  </a:ext>
                </a:extLst>
              </a:tr>
              <a:tr h="567884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Фиксация ошибок в баг-трекинговой системе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Redmine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9601067"/>
                  </a:ext>
                </a:extLst>
              </a:tr>
              <a:tr h="283942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Автотестирование формы регистрации 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Postman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748873"/>
                  </a:ext>
                </a:extLst>
              </a:tr>
              <a:tr h="851826"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Сверка соответствия </a:t>
                      </a:r>
                      <a:r>
                        <a:rPr lang="ru-RU" sz="1200" dirty="0" err="1">
                          <a:effectLst/>
                        </a:rPr>
                        <a:t>фронтеда</a:t>
                      </a:r>
                      <a:r>
                        <a:rPr lang="ru-RU" sz="1200" dirty="0">
                          <a:effectLst/>
                        </a:rPr>
                        <a:t> и бэкенда при добавлении товара в корзину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Postman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825751"/>
                  </a:ext>
                </a:extLst>
              </a:tr>
              <a:tr h="567884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Автотестирование добавления товара в корзину 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SeleniumIDE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5822575"/>
                  </a:ext>
                </a:extLst>
              </a:tr>
              <a:tr h="283942"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Тестирование производительности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ApacheJMeter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6777699"/>
                  </a:ext>
                </a:extLst>
              </a:tr>
              <a:tr h="283942"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Хранение артефактов тестирования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err="1">
                          <a:effectLst/>
                        </a:rPr>
                        <a:t>GitHub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5006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69882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2857</Words>
  <Application>Microsoft Office PowerPoint</Application>
  <PresentationFormat>Широкоэкранный</PresentationFormat>
  <Paragraphs>299</Paragraphs>
  <Slides>42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52" baseType="lpstr">
      <vt:lpstr>Arial</vt:lpstr>
      <vt:lpstr>Calibri</vt:lpstr>
      <vt:lpstr>Calibri Light</vt:lpstr>
      <vt:lpstr>Courier New</vt:lpstr>
      <vt:lpstr>Symbol</vt:lpstr>
      <vt:lpstr>Times New Roman</vt:lpstr>
      <vt:lpstr>Verdana</vt:lpstr>
      <vt:lpstr>Wingdings</vt:lpstr>
      <vt:lpstr>XO Thames</vt:lpstr>
      <vt:lpstr>Тема Office</vt:lpstr>
      <vt:lpstr>  Дипломный проект: Тестирование сайта https://www.dvddom.ru </vt:lpstr>
      <vt:lpstr>Назначение сайта: Розничный интернет-магазин DVD, Blue Ray и CD дисков, широкий ассортимент - более 10 000 наименований различной тематики (музыка, фильмы,  игры и др.)  Оформить заказ можно за 30 секунд, обработка заказа занимает около 15 минут, доставка в минимальные сроки и удобное время - курьерской службой или Почтой России. Для клиентов действует система накопительных скидок, акции и распродажи.</vt:lpstr>
      <vt:lpstr>Презентация PowerPoint</vt:lpstr>
      <vt:lpstr>Презентация PowerPoint</vt:lpstr>
      <vt:lpstr>План работ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Прогон левого Sidebar</vt:lpstr>
      <vt:lpstr>Презентация PowerPoint</vt:lpstr>
      <vt:lpstr>Презентация PowerPoint</vt:lpstr>
      <vt:lpstr>Дефекты  левого Sidebar  Предусловие: Пользователь зарегистрирован на сайте и авторизован, находится на главной странице https://www.dvddom.ru/  Шаги:  Кликнуть на вкладку "Blue-ray" меню категории  ОР - Пользователь перешел на страницу https://www.dvddom.ru/blu-ray/ с информацией об имеющихся товарах в категории Blue-ray ФР - Пользователю необходимо дополнительно выбрать подкатегорию из категории Blu-ray, после этого произойдет переход на страницу с Blu-ray фильмами и выбранной категорией, https://www.dvddom.ru/blu-ray/3d-blu-ray/, а также возможно вернуться на Blu-ray категорию через "хлебные крошки" </vt:lpstr>
      <vt:lpstr>Дефекты  левого Sidebar  Зафиксированы в баг-трекинговой системе Redmine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Тест-кейсы зафиксированы в TestRail</vt:lpstr>
      <vt:lpstr>TEST RUNS &amp;RESULTS в TestRail</vt:lpstr>
      <vt:lpstr>Дефекты при ручном тестировании</vt:lpstr>
      <vt:lpstr>Презентация PowerPoint</vt:lpstr>
      <vt:lpstr>Благодарим Вас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 QA-213</dc:title>
  <dc:creator>Светлана Кокурина</dc:creator>
  <cp:lastModifiedBy>sevkh@mail.ru</cp:lastModifiedBy>
  <cp:revision>50</cp:revision>
  <dcterms:created xsi:type="dcterms:W3CDTF">2023-10-19T11:42:14Z</dcterms:created>
  <dcterms:modified xsi:type="dcterms:W3CDTF">2023-11-11T19:32:46Z</dcterms:modified>
</cp:coreProperties>
</file>